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3.jpg" ContentType="image/png"/>
  <Override PartName="/ppt/media/image16.jpg" ContentType="image/png"/>
  <Override PartName="/ppt/media/image17.jpg" ContentType="image/png"/>
  <Override PartName="/ppt/media/image20.jpg" ContentType="image/png"/>
  <Override PartName="/ppt/media/image21.jpg" ContentType="image/png"/>
  <Override PartName="/ppt/media/image22.jpg" ContentType="image/png"/>
  <Override PartName="/ppt/media/image23.jpg" ContentType="image/png"/>
  <Override PartName="/ppt/media/image24.jpg" ContentType="image/png"/>
  <Override PartName="/ppt/media/image27.jpg" ContentType="image/png"/>
  <Override PartName="/ppt/media/image28.jpg" ContentType="image/png"/>
  <Override PartName="/ppt/media/image29.jpg" ContentType="image/png"/>
  <Override PartName="/ppt/media/image30.jpg" ContentType="image/png"/>
  <Override PartName="/ppt/media/image31.jpg" ContentType="image/png"/>
  <Override PartName="/ppt/media/image34.jpg" ContentType="image/png"/>
  <Override PartName="/ppt/media/image36.jpg" ContentType="image/png"/>
  <Override PartName="/ppt/media/image39.jpg" ContentType="image/png"/>
  <Override PartName="/ppt/media/image41.jpg" ContentType="image/png"/>
  <Override PartName="/ppt/media/image43.jpg" ContentType="image/png"/>
  <Override PartName="/ppt/media/image44.jpg" ContentType="image/png"/>
  <Override PartName="/ppt/media/image4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4E907A2-2127-4F1F-BDE4-BD24FCB08322}">
          <p14:sldIdLst>
            <p14:sldId id="256"/>
            <p14:sldId id="257"/>
            <p14:sldId id="258"/>
          </p14:sldIdLst>
        </p14:section>
        <p14:section name="Раздел без заголовка" id="{BC018697-E33E-4C29-B05C-ABF2ADD21951}">
          <p14:sldIdLst>
            <p14:sldId id="259"/>
            <p14:sldId id="260"/>
            <p14:sldId id="261"/>
            <p14:sldId id="262"/>
            <p14:sldId id="264"/>
            <p14:sldId id="263"/>
            <p14:sldId id="265"/>
            <p14:sldId id="266"/>
            <p14:sldId id="267"/>
            <p14:sldId id="268"/>
            <p14:sldId id="269"/>
            <p14:sldId id="270"/>
            <p14:sldId id="271"/>
            <p14:sldId id="272"/>
            <p14:sldId id="273"/>
            <p14:sldId id="274"/>
            <p14:sldId id="2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6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4509A250-FF31-4206-8172-F9D3106AACB1}" type="datetimeFigureOut">
              <a:rPr lang="en-US" dirty="0"/>
              <a:t>4/7/2023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4/7/2023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hyperlink" Target="http://127.0.0.1:5000/" TargetMode="External"/><Relationship Id="rId1" Type="http://schemas.openxmlformats.org/officeDocument/2006/relationships/slideLayout" Target="../slideLayouts/slideLayout2.xml"/><Relationship Id="rId4" Type="http://schemas.openxmlformats.org/officeDocument/2006/relationships/hyperlink" Target="https://github.com/Pavel-Tsygankov/VK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0.jpg"/><Relationship Id="rId5" Type="http://schemas.openxmlformats.org/officeDocument/2006/relationships/oleObject" Target="../embeddings/oleObject1.bin"/><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54955" y="446314"/>
            <a:ext cx="10057331" cy="5649685"/>
          </a:xfrm>
        </p:spPr>
        <p:txBody>
          <a:bodyPr/>
          <a:lstStyle/>
          <a:p>
            <a:pPr algn="ctr"/>
            <a:r>
              <a:rPr lang="ru-RU" sz="1600" b="1" dirty="0" smtClean="0">
                <a:latin typeface="Times New Roman" panose="02020603050405020304" pitchFamily="18" charset="0"/>
                <a:cs typeface="Times New Roman" panose="02020603050405020304" pitchFamily="18" charset="0"/>
              </a:rPr>
              <a:t/>
            </a:r>
            <a:br>
              <a:rPr lang="ru-RU" sz="1600" b="1" dirty="0" smtClean="0">
                <a:latin typeface="Times New Roman" panose="02020603050405020304" pitchFamily="18" charset="0"/>
                <a:cs typeface="Times New Roman" panose="02020603050405020304" pitchFamily="18" charset="0"/>
              </a:rPr>
            </a:br>
            <a:r>
              <a:rPr lang="ru-RU" sz="1600" dirty="0"/>
              <a:t>МИНИСТЕРСТВО НАУКИ И ВЫСШЕГО ОБРАЗОВАНИЯ </a:t>
            </a:r>
            <a:br>
              <a:rPr lang="ru-RU" sz="1600" dirty="0"/>
            </a:br>
            <a:r>
              <a:rPr lang="ru-RU" sz="1600" dirty="0"/>
              <a:t>РОССИЙСКОЙ ФЕДЕРАЦИИ </a:t>
            </a:r>
            <a:br>
              <a:rPr lang="ru-RU" sz="1600" dirty="0"/>
            </a:br>
            <a:r>
              <a:rPr lang="ru-RU" sz="1600" dirty="0"/>
              <a:t>Федеральное государственное бюджетное образовательное учреждение высшего образования </a:t>
            </a:r>
            <a:br>
              <a:rPr lang="ru-RU" sz="1600" dirty="0"/>
            </a:br>
            <a:r>
              <a:rPr lang="ru-RU" sz="1600" dirty="0"/>
              <a:t>«Московский государственный технический университет имени Н.Э. Баумана (национальный исследовательский университет)»</a:t>
            </a:r>
            <a:r>
              <a:rPr lang="ru-RU" sz="1600" b="1" dirty="0"/>
              <a:t> </a:t>
            </a:r>
            <a:r>
              <a:rPr lang="ru-RU" sz="1600" b="1" dirty="0" smtClean="0"/>
              <a:t/>
            </a:r>
            <a:br>
              <a:rPr lang="ru-RU" sz="1600" b="1" dirty="0" smtClean="0"/>
            </a:br>
            <a:r>
              <a:rPr lang="ru-RU" sz="1600" dirty="0"/>
              <a:t/>
            </a:r>
            <a:br>
              <a:rPr lang="ru-RU" sz="1600" dirty="0"/>
            </a:br>
            <a:r>
              <a:rPr lang="ru-RU" sz="3600" b="1" dirty="0" smtClean="0">
                <a:latin typeface="Times New Roman" panose="02020603050405020304" pitchFamily="18" charset="0"/>
                <a:cs typeface="Times New Roman" panose="02020603050405020304" pitchFamily="18" charset="0"/>
              </a:rPr>
              <a:t>ВЫПУСКНАЯ </a:t>
            </a:r>
            <a:r>
              <a:rPr lang="ru-RU" sz="3600" b="1" dirty="0">
                <a:latin typeface="Times New Roman" panose="02020603050405020304" pitchFamily="18" charset="0"/>
                <a:cs typeface="Times New Roman" panose="02020603050405020304" pitchFamily="18" charset="0"/>
              </a:rPr>
              <a:t>КВАЛИФИКАЦИОННАЯ РАБОТА</a:t>
            </a:r>
            <a:r>
              <a:rPr lang="ru-RU" sz="3600" dirty="0">
                <a:latin typeface="Times New Roman" panose="02020603050405020304" pitchFamily="18" charset="0"/>
                <a:cs typeface="Times New Roman" panose="02020603050405020304" pitchFamily="18" charset="0"/>
              </a:rPr>
              <a:t/>
            </a:r>
            <a:br>
              <a:rPr lang="ru-RU" sz="3600" dirty="0">
                <a:latin typeface="Times New Roman" panose="02020603050405020304" pitchFamily="18" charset="0"/>
                <a:cs typeface="Times New Roman" panose="02020603050405020304" pitchFamily="18" charset="0"/>
              </a:rPr>
            </a:br>
            <a:r>
              <a:rPr lang="ru-RU" sz="3600" b="1" dirty="0">
                <a:latin typeface="Times New Roman" panose="02020603050405020304" pitchFamily="18" charset="0"/>
                <a:cs typeface="Times New Roman" panose="02020603050405020304" pitchFamily="18" charset="0"/>
              </a:rPr>
              <a:t> по курсу </a:t>
            </a:r>
            <a:r>
              <a:rPr lang="ru-RU" sz="3600" dirty="0">
                <a:latin typeface="Times New Roman" panose="02020603050405020304" pitchFamily="18" charset="0"/>
                <a:cs typeface="Times New Roman" panose="02020603050405020304" pitchFamily="18" charset="0"/>
              </a:rPr>
              <a:t/>
            </a:r>
            <a:br>
              <a:rPr lang="ru-RU" sz="3600" dirty="0">
                <a:latin typeface="Times New Roman" panose="02020603050405020304" pitchFamily="18" charset="0"/>
                <a:cs typeface="Times New Roman" panose="02020603050405020304" pitchFamily="18" charset="0"/>
              </a:rPr>
            </a:br>
            <a:r>
              <a:rPr lang="ru-RU" sz="3600" dirty="0">
                <a:latin typeface="Times New Roman" panose="02020603050405020304" pitchFamily="18" charset="0"/>
                <a:cs typeface="Times New Roman" panose="02020603050405020304" pitchFamily="18" charset="0"/>
              </a:rPr>
              <a:t>«</a:t>
            </a:r>
            <a:r>
              <a:rPr lang="ru-RU" sz="3600" dirty="0" err="1">
                <a:latin typeface="Times New Roman" panose="02020603050405020304" pitchFamily="18" charset="0"/>
                <a:cs typeface="Times New Roman" panose="02020603050405020304" pitchFamily="18" charset="0"/>
              </a:rPr>
              <a:t>Data</a:t>
            </a:r>
            <a:r>
              <a:rPr lang="ru-RU" sz="3600" dirty="0">
                <a:latin typeface="Times New Roman" panose="02020603050405020304" pitchFamily="18" charset="0"/>
                <a:cs typeface="Times New Roman" panose="02020603050405020304" pitchFamily="18" charset="0"/>
              </a:rPr>
              <a:t> </a:t>
            </a:r>
            <a:r>
              <a:rPr lang="ru-RU" sz="3600" dirty="0" err="1">
                <a:latin typeface="Times New Roman" panose="02020603050405020304" pitchFamily="18" charset="0"/>
                <a:cs typeface="Times New Roman" panose="02020603050405020304" pitchFamily="18" charset="0"/>
              </a:rPr>
              <a:t>Science</a:t>
            </a:r>
            <a:r>
              <a:rPr lang="ru-RU" sz="3600" dirty="0">
                <a:latin typeface="Times New Roman" panose="02020603050405020304" pitchFamily="18" charset="0"/>
                <a:cs typeface="Times New Roman" panose="02020603050405020304" pitchFamily="18" charset="0"/>
              </a:rPr>
              <a:t>» </a:t>
            </a:r>
            <a:br>
              <a:rPr lang="ru-RU" sz="3600" dirty="0">
                <a:latin typeface="Times New Roman" panose="02020603050405020304" pitchFamily="18" charset="0"/>
                <a:cs typeface="Times New Roman" panose="02020603050405020304" pitchFamily="18" charset="0"/>
              </a:rPr>
            </a:br>
            <a:endParaRPr lang="ru-RU" sz="3600" dirty="0">
              <a:latin typeface="Times New Roman" panose="02020603050405020304" pitchFamily="18" charset="0"/>
              <a:cs typeface="Times New Roman" panose="02020603050405020304" pitchFamily="18" charset="0"/>
            </a:endParaRPr>
          </a:p>
        </p:txBody>
      </p:sp>
      <p:sp>
        <p:nvSpPr>
          <p:cNvPr id="3" name="Подзаголовок 2"/>
          <p:cNvSpPr>
            <a:spLocks noGrp="1"/>
          </p:cNvSpPr>
          <p:nvPr>
            <p:ph type="subTitle" idx="1"/>
          </p:nvPr>
        </p:nvSpPr>
        <p:spPr>
          <a:xfrm>
            <a:off x="1154955" y="6193971"/>
            <a:ext cx="8825658" cy="468085"/>
          </a:xfrm>
        </p:spPr>
        <p:txBody>
          <a:bodyPr/>
          <a:lstStyle/>
          <a:p>
            <a:r>
              <a:rPr lang="ru-RU" dirty="0"/>
              <a:t>Цыганков Павел Игоревич</a:t>
            </a:r>
          </a:p>
          <a:p>
            <a:endParaRPr lang="ru-RU" dirty="0"/>
          </a:p>
        </p:txBody>
      </p:sp>
    </p:spTree>
    <p:extLst>
      <p:ext uri="{BB962C8B-B14F-4D97-AF65-F5344CB8AC3E}">
        <p14:creationId xmlns:p14="http://schemas.microsoft.com/office/powerpoint/2010/main" val="22703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5429" y="248960"/>
            <a:ext cx="3614057" cy="5912354"/>
          </a:xfrm>
        </p:spPr>
        <p:txBody>
          <a:bodyPr/>
          <a:lstStyle/>
          <a:p>
            <a:r>
              <a:rPr lang="ru-RU" sz="1600" dirty="0"/>
              <a:t/>
            </a:r>
            <a:br>
              <a:rPr lang="ru-RU" sz="1600" dirty="0"/>
            </a:br>
            <a:r>
              <a:rPr lang="ru-RU" sz="1600" dirty="0" smtClean="0"/>
              <a:t>По </a:t>
            </a:r>
            <a:r>
              <a:rPr lang="ru-RU" sz="1600" dirty="0"/>
              <a:t>форме распределения можно судить о природе исследуемой переменной (например, бимодальное распределение позволяет предположить, что выборка не является однородной и содержит наблюдения, принадлежащие двум различным множествам, которые в свою очередь нормально распределены).</a:t>
            </a: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90799" y="248959"/>
            <a:ext cx="7093630" cy="6269778"/>
          </a:xfr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29" y="3635829"/>
            <a:ext cx="3792236" cy="2882908"/>
          </a:xfrm>
          <a:prstGeom prst="rect">
            <a:avLst/>
          </a:prstGeom>
        </p:spPr>
      </p:pic>
    </p:spTree>
    <p:extLst>
      <p:ext uri="{BB962C8B-B14F-4D97-AF65-F5344CB8AC3E}">
        <p14:creationId xmlns:p14="http://schemas.microsoft.com/office/powerpoint/2010/main" val="200926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70114" y="272143"/>
            <a:ext cx="10003971" cy="1393371"/>
          </a:xfrm>
        </p:spPr>
        <p:txBody>
          <a:bodyPr/>
          <a:lstStyle/>
          <a:p>
            <a:r>
              <a:rPr lang="ru-RU" sz="1600" dirty="0"/>
              <a:t>Попарные графики рассеяния точек так же не показывают какой-либо зависимости между данными. Зависимость между показателями не линейная, взаимосвязь отсутствует, необходимо использовать несколько показателей. </a:t>
            </a:r>
            <a:r>
              <a:rPr lang="ru-RU" sz="1600" dirty="0" smtClean="0"/>
              <a:t>Из </a:t>
            </a:r>
            <a:r>
              <a:rPr lang="ru-RU" sz="1600" dirty="0"/>
              <a:t>графиков можно наблюдать выбросы, потому что некоторые точки располагаются далеко от общего </a:t>
            </a:r>
            <a:r>
              <a:rPr lang="ru-RU" sz="1600" dirty="0" smtClean="0"/>
              <a:t>облака. </a:t>
            </a:r>
            <a:r>
              <a:rPr lang="ru-RU" sz="1600" dirty="0"/>
              <a:t>Отсутствие линейной корреляции наверняка подтвердится при построении </a:t>
            </a:r>
            <a:r>
              <a:rPr lang="ru-RU" sz="1600" dirty="0" smtClean="0"/>
              <a:t>регрессии.</a:t>
            </a:r>
            <a:endParaRPr lang="ru-RU" sz="1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939" y="2042217"/>
            <a:ext cx="4373669" cy="4195762"/>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2" y="2042217"/>
            <a:ext cx="4212771" cy="4206183"/>
          </a:xfrm>
          <a:prstGeom prst="rect">
            <a:avLst/>
          </a:prstGeom>
        </p:spPr>
      </p:pic>
    </p:spTree>
    <p:extLst>
      <p:ext uri="{BB962C8B-B14F-4D97-AF65-F5344CB8AC3E}">
        <p14:creationId xmlns:p14="http://schemas.microsoft.com/office/powerpoint/2010/main" val="202083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2" y="452717"/>
            <a:ext cx="2978832" cy="5784797"/>
          </a:xfrm>
        </p:spPr>
        <p:txBody>
          <a:bodyPr/>
          <a:lstStyle/>
          <a:p>
            <a:r>
              <a:rPr lang="ru-RU" sz="1600" dirty="0"/>
              <a:t>Визуализация корреляционной матрицы с помощью тепловой </a:t>
            </a:r>
            <a:r>
              <a:rPr lang="ru-RU" sz="1600" dirty="0" smtClean="0"/>
              <a:t>карты</a:t>
            </a:r>
            <a:r>
              <a:rPr lang="en-US" sz="1600" dirty="0"/>
              <a:t>.</a:t>
            </a:r>
            <a:r>
              <a:rPr lang="ru-RU" sz="1600" dirty="0"/>
              <a:t/>
            </a:r>
            <a:br>
              <a:rPr lang="ru-RU" sz="1600" dirty="0"/>
            </a:br>
            <a:r>
              <a:rPr lang="ru-RU" sz="1600" dirty="0"/>
              <a:t>Максимальная корреляция между Плотностью нашивки и углом нашивки и составляет 0.11, что говорит об отсутствии зависимости между этими данными. </a:t>
            </a:r>
            <a:br>
              <a:rPr lang="ru-RU" sz="1600" dirty="0"/>
            </a:br>
            <a:r>
              <a:rPr lang="ru-RU" sz="1600" dirty="0" smtClean="0"/>
              <a:t>Корреляция </a:t>
            </a:r>
            <a:r>
              <a:rPr lang="ru-RU" sz="1600" dirty="0"/>
              <a:t>между всеми параметрами очень близка к 0, что говорит об отсутствии корреляционных связей между переменными.</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5943" y="452717"/>
            <a:ext cx="7329405" cy="6058796"/>
          </a:xfrm>
        </p:spPr>
      </p:pic>
    </p:spTree>
    <p:extLst>
      <p:ext uri="{BB962C8B-B14F-4D97-AF65-F5344CB8AC3E}">
        <p14:creationId xmlns:p14="http://schemas.microsoft.com/office/powerpoint/2010/main" val="159074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61257"/>
            <a:ext cx="9441234" cy="816429"/>
          </a:xfrm>
        </p:spPr>
        <p:txBody>
          <a:bodyPr/>
          <a:lstStyle/>
          <a:p>
            <a:r>
              <a:rPr lang="ru-RU" sz="1600" dirty="0"/>
              <a:t>Проведем предобработку </a:t>
            </a:r>
            <a:r>
              <a:rPr lang="ru-RU" sz="1600" dirty="0" smtClean="0"/>
              <a:t>данных</a:t>
            </a:r>
            <a:r>
              <a:rPr lang="en-US" sz="1600" dirty="0" smtClean="0"/>
              <a:t>. </a:t>
            </a:r>
            <a:r>
              <a:rPr lang="ru-RU" sz="1600" dirty="0"/>
              <a:t>Вспомним, что пропуски в данных отсутствуют. Значит, сразу приступаем к работе с </a:t>
            </a:r>
            <a:r>
              <a:rPr lang="ru-RU" sz="1600" dirty="0" smtClean="0"/>
              <a:t>выбросами</a:t>
            </a:r>
            <a:r>
              <a:rPr lang="en-US" sz="1600" dirty="0" smtClean="0"/>
              <a:t>. </a:t>
            </a:r>
            <a:r>
              <a:rPr lang="ru-RU" sz="1600" dirty="0" smtClean="0"/>
              <a:t>Для удаления выбросов существует 2 основных метода - метод 3-х сигм и </a:t>
            </a:r>
            <a:r>
              <a:rPr lang="ru-RU" sz="1600" dirty="0" err="1" smtClean="0"/>
              <a:t>межквартильных</a:t>
            </a:r>
            <a:r>
              <a:rPr lang="ru-RU" sz="1600" dirty="0" smtClean="0"/>
              <a:t> расстояний. Сравним эти 2 метода.</a:t>
            </a:r>
            <a:r>
              <a:rPr lang="en-US" sz="1600" dirty="0" smtClean="0"/>
              <a:t> </a:t>
            </a:r>
            <a:r>
              <a:rPr lang="ru-RU" sz="1600" dirty="0" smtClean="0"/>
              <a:t>Для достижения отсутствия выбросов используем методы многократно.</a:t>
            </a:r>
            <a:endParaRPr lang="ru-RU" sz="1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797" y="1458686"/>
            <a:ext cx="5724334" cy="2647430"/>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209" y="2841672"/>
            <a:ext cx="2294036" cy="3290887"/>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131" y="1458686"/>
            <a:ext cx="5863503" cy="5072743"/>
          </a:xfrm>
          <a:prstGeom prst="rect">
            <a:avLst/>
          </a:prstGeom>
        </p:spPr>
      </p:pic>
    </p:spTree>
    <p:extLst>
      <p:ext uri="{BB962C8B-B14F-4D97-AF65-F5344CB8AC3E}">
        <p14:creationId xmlns:p14="http://schemas.microsoft.com/office/powerpoint/2010/main" val="327574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2" y="315686"/>
            <a:ext cx="10134598" cy="1567543"/>
          </a:xfrm>
        </p:spPr>
        <p:txBody>
          <a:bodyPr/>
          <a:lstStyle/>
          <a:p>
            <a:r>
              <a:rPr lang="ru-RU" sz="1800" dirty="0"/>
              <a:t>Предобработка данных</a:t>
            </a:r>
            <a:r>
              <a:rPr lang="ru-RU" sz="1600" dirty="0"/>
              <a:t>. </a:t>
            </a:r>
            <a:r>
              <a:rPr lang="en-US" sz="1600" dirty="0" smtClean="0"/>
              <a:t/>
            </a:r>
            <a:br>
              <a:rPr lang="en-US" sz="1600" dirty="0" smtClean="0"/>
            </a:br>
            <a:r>
              <a:rPr lang="ru-RU" sz="1600" dirty="0" smtClean="0"/>
              <a:t>Нормализуем данные</a:t>
            </a:r>
            <a:r>
              <a:rPr lang="en-US" sz="1600" dirty="0" smtClean="0"/>
              <a:t>. </a:t>
            </a:r>
            <a:r>
              <a:rPr lang="ru-RU" sz="1600" dirty="0" smtClean="0"/>
              <a:t>У </a:t>
            </a:r>
            <a:r>
              <a:rPr lang="ru-RU" sz="1600" dirty="0"/>
              <a:t>нас в основном количественные признаки, поэтому можно применить нормализацию (приведение в диапазон от 0 до 1) или стандартизацию (приведение к </a:t>
            </a:r>
            <a:r>
              <a:rPr lang="ru-RU" sz="1600" dirty="0" err="1"/>
              <a:t>матожиданию</a:t>
            </a:r>
            <a:r>
              <a:rPr lang="ru-RU" sz="1600" dirty="0"/>
              <a:t> 0, стандартному отклонению 1). Т.к. это в том числе учебная работа, то используем и нормализацию, и стандартизацию.</a:t>
            </a:r>
            <a:br>
              <a:rPr lang="ru-RU" sz="1600" dirty="0"/>
            </a:br>
            <a:r>
              <a:rPr lang="ru-RU" sz="1600" dirty="0"/>
              <a:t>Этап предобработки данных нужен нам и для введенных данных в будущем </a:t>
            </a:r>
            <a:r>
              <a:rPr lang="ru-RU" sz="1600" dirty="0" smtClean="0"/>
              <a:t>приложении</a:t>
            </a:r>
            <a:r>
              <a:rPr lang="en-US" sz="1600" dirty="0" smtClean="0"/>
              <a:t>.</a:t>
            </a:r>
            <a:r>
              <a:rPr lang="ru-RU" sz="1600" dirty="0"/>
              <a:t/>
            </a:r>
            <a:br>
              <a:rPr lang="ru-RU" sz="1600" dirty="0"/>
            </a:br>
            <a:endParaRPr lang="ru-RU" sz="1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516" y="2628673"/>
            <a:ext cx="4712110" cy="3391127"/>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774" y="2628673"/>
            <a:ext cx="6428619" cy="3391127"/>
          </a:xfrm>
          <a:prstGeom prst="rect">
            <a:avLst/>
          </a:prstGeom>
        </p:spPr>
      </p:pic>
    </p:spTree>
    <p:extLst>
      <p:ext uri="{BB962C8B-B14F-4D97-AF65-F5344CB8AC3E}">
        <p14:creationId xmlns:p14="http://schemas.microsoft.com/office/powerpoint/2010/main" val="943497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4543" y="304800"/>
            <a:ext cx="8494176" cy="729343"/>
          </a:xfrm>
        </p:spPr>
        <p:txBody>
          <a:bodyPr/>
          <a:lstStyle/>
          <a:p>
            <a:r>
              <a:rPr lang="ru-RU" sz="1600" dirty="0"/>
              <a:t>Стандартизируем данные с помощью  </a:t>
            </a:r>
            <a:r>
              <a:rPr lang="en-US" sz="1600" dirty="0" err="1"/>
              <a:t>StandardScaler</a:t>
            </a:r>
            <a:r>
              <a:rPr lang="en-US" sz="1600" dirty="0"/>
              <a:t>(); </a:t>
            </a:r>
            <a:r>
              <a:rPr lang="ru-RU" sz="1600" dirty="0" smtClean="0"/>
              <a:t/>
            </a:r>
            <a:br>
              <a:rPr lang="ru-RU" sz="1600" dirty="0" smtClean="0"/>
            </a:br>
            <a:r>
              <a:rPr lang="ru-RU" sz="1600" dirty="0" smtClean="0"/>
              <a:t>Оценим результат, в том числе, на графиках</a:t>
            </a:r>
            <a:r>
              <a:rPr lang="en-US" sz="1800" dirty="0"/>
              <a:t/>
            </a:r>
            <a:br>
              <a:rPr lang="en-US" sz="1800" dirty="0"/>
            </a:br>
            <a:r>
              <a:rPr lang="ru-RU" sz="1800" dirty="0"/>
              <a:t/>
            </a:r>
            <a:br>
              <a:rPr lang="ru-RU" sz="1800" dirty="0"/>
            </a:br>
            <a:endParaRPr lang="ru-RU" sz="18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030" y="1034143"/>
            <a:ext cx="4250601" cy="2144486"/>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173" y="1017090"/>
            <a:ext cx="4250601" cy="2161539"/>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091" y="3536760"/>
            <a:ext cx="8585538" cy="3110330"/>
          </a:xfrm>
          <a:prstGeom prst="rect">
            <a:avLst/>
          </a:prstGeom>
        </p:spPr>
      </p:pic>
    </p:spTree>
    <p:extLst>
      <p:ext uri="{BB962C8B-B14F-4D97-AF65-F5344CB8AC3E}">
        <p14:creationId xmlns:p14="http://schemas.microsoft.com/office/powerpoint/2010/main" val="304424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2139124"/>
          </a:xfrm>
        </p:spPr>
        <p:txBody>
          <a:bodyPr/>
          <a:lstStyle/>
          <a:p>
            <a:r>
              <a:rPr lang="ru-RU" sz="1600" dirty="0" smtClean="0"/>
              <a:t>Разработка и обучение моделей для прогноза прочности при растяжении:</a:t>
            </a:r>
            <a:br>
              <a:rPr lang="ru-RU" sz="1600" dirty="0" smtClean="0"/>
            </a:br>
            <a:r>
              <a:rPr lang="ru-RU" sz="1600" dirty="0"/>
              <a:t>После всех подготовительных работ переходим к процессу создания, обучения моделей. Мы будем использовать в </a:t>
            </a:r>
            <a:r>
              <a:rPr lang="ru-RU" sz="1600" dirty="0" err="1"/>
              <a:t>Python</a:t>
            </a:r>
            <a:r>
              <a:rPr lang="ru-RU" sz="1600" dirty="0"/>
              <a:t> библиотеку </a:t>
            </a:r>
            <a:r>
              <a:rPr lang="ru-RU" sz="1600" dirty="0" err="1"/>
              <a:t>Scikit-Learn</a:t>
            </a:r>
            <a:r>
              <a:rPr lang="ru-RU" sz="1600" dirty="0"/>
              <a:t>. В качестве базового уровня предскажем медианное значение цели на обучающем наборе для всех примеров в тестовом наборе. В качестве метрики возьмём среднюю абсолютную ошибку (</a:t>
            </a:r>
            <a:r>
              <a:rPr lang="ru-RU" sz="1600" dirty="0" err="1"/>
              <a:t>mae</a:t>
            </a:r>
            <a:r>
              <a:rPr lang="ru-RU" sz="1600" dirty="0"/>
              <a:t>) в прогнозах. Для обучения используем 70 % данных, а для тестирования — 30 </a:t>
            </a:r>
            <a:r>
              <a:rPr lang="ru-RU" sz="1600" dirty="0" smtClean="0"/>
              <a:t>%.</a:t>
            </a:r>
            <a:r>
              <a:rPr lang="en-US" sz="1600" dirty="0" smtClean="0"/>
              <a:t> </a:t>
            </a:r>
            <a:r>
              <a:rPr lang="ru-RU" sz="1600" dirty="0" smtClean="0"/>
              <a:t>Первый прогноз построим методом опорных векторов.</a:t>
            </a:r>
            <a:endParaRPr lang="ru-RU" sz="16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591842"/>
            <a:ext cx="4877397" cy="2739459"/>
          </a:xfr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885" y="2591842"/>
            <a:ext cx="5682343" cy="3565730"/>
          </a:xfrm>
          <a:prstGeom prst="rect">
            <a:avLst/>
          </a:prstGeom>
        </p:spPr>
      </p:pic>
    </p:spTree>
    <p:extLst>
      <p:ext uri="{BB962C8B-B14F-4D97-AF65-F5344CB8AC3E}">
        <p14:creationId xmlns:p14="http://schemas.microsoft.com/office/powerpoint/2010/main" val="338970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206830"/>
            <a:ext cx="9662659" cy="1752600"/>
          </a:xfrm>
        </p:spPr>
        <p:txBody>
          <a:bodyPr/>
          <a:lstStyle/>
          <a:p>
            <a:r>
              <a:rPr lang="ru-RU" sz="1600" dirty="0" smtClean="0"/>
              <a:t>Второй метод – линейной регрессии. Третий – К ближайших соседей. Далее находим </a:t>
            </a:r>
            <a:r>
              <a:rPr lang="ru-RU" sz="1600" dirty="0" err="1" smtClean="0"/>
              <a:t>гиперпараметры</a:t>
            </a:r>
            <a:r>
              <a:rPr lang="ru-RU" sz="1600" dirty="0" smtClean="0"/>
              <a:t> </a:t>
            </a:r>
            <a:r>
              <a:rPr lang="ru-RU" sz="1600" dirty="0"/>
              <a:t>методом </a:t>
            </a:r>
            <a:r>
              <a:rPr lang="ru-RU" sz="1600" dirty="0" err="1"/>
              <a:t>GridSearchCV</a:t>
            </a:r>
            <a:r>
              <a:rPr lang="ru-RU" sz="1600" dirty="0"/>
              <a:t> с перекрёстной проверкой с </a:t>
            </a:r>
            <a:r>
              <a:rPr lang="ru-RU" sz="1600" dirty="0" smtClean="0"/>
              <a:t>количеством блоков 10. Выводим </a:t>
            </a:r>
            <a:r>
              <a:rPr lang="ru-RU" sz="1600" dirty="0" err="1" smtClean="0"/>
              <a:t>гиперпараметры</a:t>
            </a:r>
            <a:r>
              <a:rPr lang="ru-RU" sz="1600" dirty="0" smtClean="0"/>
              <a:t> для оптимальной модели, подставляем </a:t>
            </a:r>
            <a:r>
              <a:rPr lang="ru-RU" sz="1600" dirty="0" err="1" smtClean="0"/>
              <a:t>оптимальныне</a:t>
            </a:r>
            <a:r>
              <a:rPr lang="ru-RU" sz="1600" dirty="0" smtClean="0"/>
              <a:t> </a:t>
            </a:r>
            <a:r>
              <a:rPr lang="ru-RU" sz="1600" dirty="0" err="1" smtClean="0"/>
              <a:t>гиперпараметры</a:t>
            </a:r>
            <a:r>
              <a:rPr lang="ru-RU" sz="1600" dirty="0" smtClean="0"/>
              <a:t> в модель К ближайших соседей, обучаем модель. Сравниваем результаты предсказания моделей по метрикам </a:t>
            </a:r>
            <a:r>
              <a:rPr lang="en-US" sz="1600" dirty="0" smtClean="0"/>
              <a:t>MAE, MSE.</a:t>
            </a:r>
            <a:br>
              <a:rPr lang="en-US" sz="1600" dirty="0" smtClean="0"/>
            </a:br>
            <a:r>
              <a:rPr lang="ru-RU" sz="1600" dirty="0" smtClean="0"/>
              <a:t>Аналогично делаем с Модулем упругости при растяжении.</a:t>
            </a:r>
            <a:r>
              <a:rPr lang="ru-RU" sz="1600" dirty="0"/>
              <a:t/>
            </a:r>
            <a:br>
              <a:rPr lang="ru-RU" sz="1600" dirty="0"/>
            </a:br>
            <a:r>
              <a:rPr lang="ru-RU" sz="1600" dirty="0"/>
              <a:t/>
            </a:r>
            <a:br>
              <a:rPr lang="ru-RU" sz="1600" dirty="0"/>
            </a:br>
            <a:r>
              <a:rPr lang="ru-RU" sz="1600" dirty="0"/>
              <a:t/>
            </a:r>
            <a:br>
              <a:rPr lang="ru-RU" sz="1600" dirty="0"/>
            </a:br>
            <a:endParaRPr lang="ru-RU" sz="1600"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798" y="4954301"/>
            <a:ext cx="2895600" cy="1543050"/>
          </a:xfr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04" y="1796143"/>
            <a:ext cx="5130688" cy="3717193"/>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 y="1796143"/>
            <a:ext cx="4600803" cy="2886644"/>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653" y="4954301"/>
            <a:ext cx="2990850" cy="1543050"/>
          </a:xfrm>
          <a:prstGeom prst="rect">
            <a:avLst/>
          </a:prstGeom>
        </p:spPr>
      </p:pic>
    </p:spTree>
    <p:extLst>
      <p:ext uri="{BB962C8B-B14F-4D97-AF65-F5344CB8AC3E}">
        <p14:creationId xmlns:p14="http://schemas.microsoft.com/office/powerpoint/2010/main" val="295640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4170" y="283030"/>
            <a:ext cx="10787743" cy="2057400"/>
          </a:xfrm>
        </p:spPr>
        <p:txBody>
          <a:bodyPr/>
          <a:lstStyle/>
          <a:p>
            <a:r>
              <a:rPr lang="ru-RU" sz="1600" b="1" dirty="0"/>
              <a:t>Написать нейронную сеть, которая будет рекомендовать  </a:t>
            </a:r>
            <a:r>
              <a:rPr lang="ru-RU" sz="1600" dirty="0"/>
              <a:t/>
            </a:r>
            <a:br>
              <a:rPr lang="ru-RU" sz="1600" dirty="0"/>
            </a:br>
            <a:r>
              <a:rPr lang="ru-RU" sz="1600" b="1" dirty="0"/>
              <a:t>соотношение «матрица – наполнитель». </a:t>
            </a:r>
            <a:r>
              <a:rPr lang="ru-RU" sz="1600" dirty="0"/>
              <a:t>Обучение нейронной сети — это такой </a:t>
            </a:r>
            <a:r>
              <a:rPr lang="ru-RU" sz="1600" dirty="0"/>
              <a:t>процесс, при котором происходит подбор оптимальных параметров модели, с точки зрения минимизации функционала ошибки. Начнём стоить нейронную сеть с помощью класса </a:t>
            </a:r>
            <a:r>
              <a:rPr lang="ru-RU" sz="1600" dirty="0" err="1"/>
              <a:t>keras.Sequential</a:t>
            </a:r>
            <a:r>
              <a:rPr lang="ru-RU" sz="1600" dirty="0"/>
              <a:t>. </a:t>
            </a:r>
            <a:r>
              <a:rPr lang="ru-RU" sz="1600" dirty="0" smtClean="0"/>
              <a:t>Определим </a:t>
            </a:r>
            <a:r>
              <a:rPr lang="ru-RU" sz="1600" dirty="0"/>
              <a:t>оптимальные параметры, посмотрим на результаты. </a:t>
            </a:r>
            <a:r>
              <a:rPr lang="ru-RU" sz="1600" dirty="0"/>
              <a:t>С помощью </a:t>
            </a:r>
            <a:r>
              <a:rPr lang="ru-RU" sz="1600" dirty="0" err="1"/>
              <a:t>KerasClassifier</a:t>
            </a:r>
            <a:r>
              <a:rPr lang="ru-RU" sz="1600" dirty="0"/>
              <a:t> выйдем на наилучшие параметры для нашей нейронной сети и построим окончательную </a:t>
            </a:r>
            <a:r>
              <a:rPr lang="ru-RU" sz="1600" dirty="0" err="1"/>
              <a:t>нейросеть</a:t>
            </a:r>
            <a:r>
              <a:rPr lang="ru-RU" sz="1600" dirty="0"/>
              <a:t>.  </a:t>
            </a:r>
            <a:br>
              <a:rPr lang="ru-RU" sz="1600" dirty="0"/>
            </a:br>
            <a:r>
              <a:rPr lang="ru-RU" sz="1600" dirty="0"/>
              <a:t>Обучим и оценим модель, посмотрим на потери, зададим функцию для визуализации факт/прогноз для результатов моделей.  </a:t>
            </a:r>
            <a:r>
              <a:rPr lang="ru-RU" sz="1600" dirty="0"/>
              <a:t/>
            </a:r>
            <a:br>
              <a:rPr lang="ru-RU" sz="1600" dirty="0"/>
            </a:br>
            <a:r>
              <a:rPr lang="ru-RU" sz="1600" dirty="0"/>
              <a:t/>
            </a:r>
            <a:br>
              <a:rPr lang="ru-RU" sz="1600" dirty="0"/>
            </a:br>
            <a:r>
              <a:rPr lang="ru-RU" sz="1600" dirty="0" smtClean="0"/>
              <a:t> </a:t>
            </a:r>
            <a:r>
              <a:rPr lang="ru-RU" sz="1600" dirty="0"/>
              <a:t/>
            </a:r>
            <a:br>
              <a:rPr lang="ru-RU" sz="1600" dirty="0"/>
            </a:br>
            <a:r>
              <a:rPr lang="ru-RU" sz="1600" dirty="0"/>
              <a:t/>
            </a:r>
            <a:br>
              <a:rPr lang="ru-RU" sz="1600" dirty="0"/>
            </a:br>
            <a:endParaRPr lang="ru-RU" sz="16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6923" y="2340430"/>
            <a:ext cx="6039622" cy="2424422"/>
          </a:xfrm>
        </p:spPr>
      </p:pic>
      <p:pic>
        <p:nvPicPr>
          <p:cNvPr id="6" name="Рисунок 5"/>
          <p:cNvPicPr>
            <a:picLocks noChangeAspect="1"/>
          </p:cNvPicPr>
          <p:nvPr/>
        </p:nvPicPr>
        <p:blipFill>
          <a:blip r:embed="rId3"/>
          <a:stretch>
            <a:fillRect/>
          </a:stretch>
        </p:blipFill>
        <p:spPr>
          <a:xfrm>
            <a:off x="174170" y="2340430"/>
            <a:ext cx="5405666" cy="2424422"/>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798" y="4764852"/>
            <a:ext cx="8240485" cy="1810119"/>
          </a:xfrm>
          <a:prstGeom prst="rect">
            <a:avLst/>
          </a:prstGeom>
        </p:spPr>
      </p:pic>
    </p:spTree>
    <p:extLst>
      <p:ext uri="{BB962C8B-B14F-4D97-AF65-F5344CB8AC3E}">
        <p14:creationId xmlns:p14="http://schemas.microsoft.com/office/powerpoint/2010/main" val="2997175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1257" y="206829"/>
            <a:ext cx="10058400" cy="1023257"/>
          </a:xfrm>
        </p:spPr>
        <p:txBody>
          <a:bodyPr/>
          <a:lstStyle/>
          <a:p>
            <a:r>
              <a:rPr lang="ru-RU" sz="1600" dirty="0" smtClean="0"/>
              <a:t>Построение второй модели </a:t>
            </a:r>
            <a:r>
              <a:rPr lang="ru-RU" sz="1600" dirty="0" err="1" smtClean="0"/>
              <a:t>нейросети</a:t>
            </a:r>
            <a:r>
              <a:rPr lang="ru-RU" sz="1600" dirty="0" smtClean="0"/>
              <a:t>: </a:t>
            </a:r>
            <a:r>
              <a:rPr lang="ru-RU" sz="1600" dirty="0"/>
              <a:t>Сформируем входы и выход для </a:t>
            </a:r>
            <a:r>
              <a:rPr lang="ru-RU" sz="1600" dirty="0" smtClean="0"/>
              <a:t>модели, разобьем на обучающую и тестовую выборки, </a:t>
            </a:r>
            <a:r>
              <a:rPr lang="ru-RU" sz="1600" dirty="0" err="1" smtClean="0"/>
              <a:t>нормаизуем</a:t>
            </a:r>
            <a:r>
              <a:rPr lang="ru-RU" sz="1600" dirty="0" smtClean="0"/>
              <a:t> данные. Построим модель, задав слои, обучим ее. Посмотрим на метрики и потери модели, построим графики потерь тренировочной и тестовой выборок. Построим график результата модели.</a:t>
            </a:r>
            <a:r>
              <a:rPr lang="ru-RU" dirty="0"/>
              <a:t/>
            </a:r>
            <a:br>
              <a:rPr lang="ru-RU" dirty="0"/>
            </a:br>
            <a:endParaRPr lang="ru-RU" sz="1600" dirty="0"/>
          </a:p>
        </p:txBody>
      </p:sp>
      <p:pic>
        <p:nvPicPr>
          <p:cNvPr id="5" name="Объект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257" y="1308662"/>
            <a:ext cx="7191096" cy="2065910"/>
          </a:xfr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436706"/>
            <a:ext cx="5555798" cy="1890991"/>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1" y="3436707"/>
            <a:ext cx="5769428" cy="1893306"/>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7" y="5491397"/>
            <a:ext cx="7429500" cy="1057275"/>
          </a:xfrm>
          <a:prstGeom prst="rect">
            <a:avLst/>
          </a:prstGeom>
        </p:spPr>
      </p:pic>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799" y="1059844"/>
            <a:ext cx="2307771" cy="2339824"/>
          </a:xfrm>
          <a:prstGeom prst="rect">
            <a:avLst/>
          </a:prstGeom>
        </p:spPr>
      </p:pic>
    </p:spTree>
    <p:extLst>
      <p:ext uri="{BB962C8B-B14F-4D97-AF65-F5344CB8AC3E}">
        <p14:creationId xmlns:p14="http://schemas.microsoft.com/office/powerpoint/2010/main" val="288411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603196"/>
          </a:xfrm>
        </p:spPr>
        <p:txBody>
          <a:bodyPr/>
          <a:lstStyle/>
          <a:p>
            <a:r>
              <a:rPr lang="ru-RU" sz="3200" dirty="0" smtClean="0"/>
              <a:t>Начало работы</a:t>
            </a:r>
            <a:br>
              <a:rPr lang="ru-RU" sz="3200" dirty="0" smtClean="0"/>
            </a:br>
            <a:endParaRPr lang="ru-RU" sz="3200" dirty="0"/>
          </a:p>
        </p:txBody>
      </p:sp>
      <p:sp>
        <p:nvSpPr>
          <p:cNvPr id="3" name="Объект 2"/>
          <p:cNvSpPr>
            <a:spLocks noGrp="1"/>
          </p:cNvSpPr>
          <p:nvPr>
            <p:ph idx="1"/>
          </p:nvPr>
        </p:nvSpPr>
        <p:spPr>
          <a:xfrm>
            <a:off x="555172" y="1055914"/>
            <a:ext cx="10624458" cy="998085"/>
          </a:xfrm>
        </p:spPr>
        <p:txBody>
          <a:bodyPr>
            <a:normAutofit fontScale="92500" lnSpcReduction="10000"/>
          </a:bodyPr>
          <a:lstStyle/>
          <a:p>
            <a:r>
              <a:rPr lang="ru-RU" dirty="0" smtClean="0"/>
              <a:t>Постановка задачи:</a:t>
            </a:r>
          </a:p>
          <a:p>
            <a:r>
              <a:rPr lang="ru-RU" sz="1900" dirty="0"/>
              <a:t>Для исследовательской работы были даны 2 файла: </a:t>
            </a:r>
            <a:r>
              <a:rPr lang="ru-RU" sz="1900" dirty="0" smtClean="0"/>
              <a:t>с </a:t>
            </a:r>
            <a:r>
              <a:rPr lang="ru-RU" sz="1900" dirty="0"/>
              <a:t>данными о параметрах </a:t>
            </a:r>
            <a:r>
              <a:rPr lang="ru-RU" sz="1900" dirty="0" smtClean="0"/>
              <a:t>базальтопластика и </a:t>
            </a:r>
            <a:r>
              <a:rPr lang="ru-RU" sz="1900" dirty="0"/>
              <a:t>д</a:t>
            </a:r>
            <a:r>
              <a:rPr lang="ru-RU" sz="1900" dirty="0" smtClean="0"/>
              <a:t>анными нашивок углепластика.</a:t>
            </a:r>
          </a:p>
          <a:p>
            <a:endParaRPr lang="ru-RU" sz="1400" dirty="0"/>
          </a:p>
          <a:p>
            <a:endParaRPr lang="ru-RU" sz="1900" dirty="0" smtClean="0"/>
          </a:p>
          <a:p>
            <a:endParaRPr lang="ru-RU" sz="1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14" y="2053998"/>
            <a:ext cx="10820400" cy="4596492"/>
          </a:xfrm>
          <a:prstGeom prst="rect">
            <a:avLst/>
          </a:prstGeom>
        </p:spPr>
      </p:pic>
      <p:sp>
        <p:nvSpPr>
          <p:cNvPr id="6" name="Прямоугольник 5"/>
          <p:cNvSpPr/>
          <p:nvPr/>
        </p:nvSpPr>
        <p:spPr>
          <a:xfrm>
            <a:off x="3048000" y="2136339"/>
            <a:ext cx="6096000" cy="2585323"/>
          </a:xfrm>
          <a:prstGeom prst="rect">
            <a:avLst/>
          </a:prstGeom>
        </p:spPr>
        <p:txBody>
          <a:bodyPr>
            <a:spAutoFit/>
          </a:bodyPr>
          <a:lstStyle/>
          <a:p>
            <a:r>
              <a:rPr lang="ru-RU" dirty="0"/>
              <a:t>Цель - разработать модели для прогноза модуля упругости при растяжении, прочности при растяжении и соотношения «матрица-наполнитель». Для этого нужно объединить 2 файла. Часть информации (17 строк таблицы способов компоновки композитов) не имеют соответствующих строк в таблице соотношений и свойств используемых компонентов композитов, поэтому были удалены. </a:t>
            </a:r>
          </a:p>
        </p:txBody>
      </p:sp>
    </p:spTree>
    <p:extLst>
      <p:ext uri="{BB962C8B-B14F-4D97-AF65-F5344CB8AC3E}">
        <p14:creationId xmlns:p14="http://schemas.microsoft.com/office/powerpoint/2010/main" val="656784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7"/>
            <a:ext cx="9404723" cy="2236053"/>
          </a:xfrm>
        </p:spPr>
        <p:txBody>
          <a:bodyPr/>
          <a:lstStyle/>
          <a:p>
            <a:r>
              <a:rPr lang="ru-RU" sz="1600" dirty="0" smtClean="0"/>
              <a:t>Приложение: </a:t>
            </a:r>
            <a:br>
              <a:rPr lang="ru-RU" sz="1600" dirty="0" smtClean="0"/>
            </a:br>
            <a:r>
              <a:rPr lang="ru-RU" sz="1600" dirty="0" smtClean="0"/>
              <a:t>сохранив модель, используем ее для предсказания значения параметра «матрица – наполнитель». </a:t>
            </a:r>
            <a:r>
              <a:rPr lang="ru-RU" sz="1600" dirty="0"/>
              <a:t>Предположительно работающий код приложения и шаблон страницы ввода и получения данных был создан, но рабочего варианта приложения не удалось добиться. Проблема, предположительно  в настройках веб-сервера, не удается запустить службу </a:t>
            </a:r>
            <a:r>
              <a:rPr lang="en-US" sz="1600" dirty="0"/>
              <a:t>Apache </a:t>
            </a:r>
            <a:r>
              <a:rPr lang="ru-RU" sz="1600" dirty="0"/>
              <a:t>(я так понял, она не дает открыть </a:t>
            </a:r>
            <a:r>
              <a:rPr lang="ru-RU" sz="1600" dirty="0" err="1"/>
              <a:t>локал</a:t>
            </a:r>
            <a:r>
              <a:rPr lang="ru-RU" sz="1600" dirty="0"/>
              <a:t>-хост), что не позволяет открыть адрес </a:t>
            </a:r>
            <a:r>
              <a:rPr lang="ru-RU" sz="1600" u="sng" dirty="0">
                <a:hlinkClick r:id="rId2"/>
              </a:rPr>
              <a:t>http://127.0.0.1:5000/</a:t>
            </a:r>
            <a:r>
              <a:rPr lang="ru-RU" sz="1600" dirty="0"/>
              <a:t>, устанавливаемый </a:t>
            </a:r>
            <a:r>
              <a:rPr lang="en-US" sz="1600" dirty="0"/>
              <a:t>Flask </a:t>
            </a:r>
            <a:r>
              <a:rPr lang="ru-RU" sz="1600" dirty="0"/>
              <a:t>по умолчанию для работы приложения. </a:t>
            </a:r>
            <a:br>
              <a:rPr lang="ru-RU" sz="1600" dirty="0"/>
            </a:br>
            <a:r>
              <a:rPr lang="ru-RU" sz="1600" dirty="0" smtClean="0"/>
              <a:t/>
            </a:r>
            <a:br>
              <a:rPr lang="ru-RU" sz="1600" dirty="0" smtClean="0"/>
            </a:br>
            <a:endParaRPr lang="ru-RU" sz="1600" dirty="0"/>
          </a:p>
        </p:txBody>
      </p:sp>
      <p:pic>
        <p:nvPicPr>
          <p:cNvPr id="4" name="Объект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46111" y="2688770"/>
            <a:ext cx="4203324" cy="3113087"/>
          </a:xfrm>
          <a:prstGeom prst="rect">
            <a:avLst/>
          </a:prstGeom>
        </p:spPr>
      </p:pic>
      <p:sp>
        <p:nvSpPr>
          <p:cNvPr id="5" name="TextBox 4"/>
          <p:cNvSpPr txBox="1"/>
          <p:nvPr/>
        </p:nvSpPr>
        <p:spPr>
          <a:xfrm>
            <a:off x="5225143" y="2503712"/>
            <a:ext cx="5562600" cy="3970318"/>
          </a:xfrm>
          <a:prstGeom prst="rect">
            <a:avLst/>
          </a:prstGeom>
          <a:noFill/>
        </p:spPr>
        <p:txBody>
          <a:bodyPr wrap="square" rtlCol="0">
            <a:spAutoFit/>
          </a:bodyPr>
          <a:lstStyle/>
          <a:p>
            <a:r>
              <a:rPr lang="ru-RU" dirty="0" err="1"/>
              <a:t>Репозиторий</a:t>
            </a:r>
            <a:r>
              <a:rPr lang="ru-RU" dirty="0"/>
              <a:t> был создан на github.com по адресу:  </a:t>
            </a:r>
          </a:p>
          <a:p>
            <a:r>
              <a:rPr lang="ru-RU" u="sng" dirty="0">
                <a:hlinkClick r:id="rId4"/>
              </a:rPr>
              <a:t>https://</a:t>
            </a:r>
            <a:r>
              <a:rPr lang="ru-RU" u="sng" dirty="0" smtClean="0">
                <a:hlinkClick r:id="rId4"/>
              </a:rPr>
              <a:t>github.com/Pavel-Tsygankov/VKR</a:t>
            </a:r>
            <a:r>
              <a:rPr lang="ru-RU" dirty="0"/>
              <a:t> Распределение полученных данных в объединённом </a:t>
            </a:r>
            <a:r>
              <a:rPr lang="ru-RU" dirty="0" err="1"/>
              <a:t>датасете</a:t>
            </a:r>
            <a:r>
              <a:rPr lang="ru-RU" dirty="0"/>
              <a:t> близко к нормальному, но коэффициенты корреляции между парами признаков стремятся к нулю. Использованные при разработке моделей подходы не позволили получить сколько-нибудь достоверных прогнозов</a:t>
            </a:r>
            <a:r>
              <a:rPr lang="ru-RU" dirty="0" smtClean="0"/>
              <a:t>. </a:t>
            </a:r>
            <a:r>
              <a:rPr lang="ru-RU" dirty="0"/>
              <a:t>Был сделан вывод, что невозможно определить из свойств материалов соотношение «матрица – наполнитель». </a:t>
            </a:r>
          </a:p>
          <a:p>
            <a:r>
              <a:rPr lang="ru-RU" dirty="0"/>
              <a:t> </a:t>
            </a:r>
          </a:p>
        </p:txBody>
      </p:sp>
    </p:spTree>
    <p:extLst>
      <p:ext uri="{BB962C8B-B14F-4D97-AF65-F5344CB8AC3E}">
        <p14:creationId xmlns:p14="http://schemas.microsoft.com/office/powerpoint/2010/main" val="932245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315687"/>
            <a:ext cx="9404723" cy="1317170"/>
          </a:xfrm>
        </p:spPr>
        <p:txBody>
          <a:bodyPr/>
          <a:lstStyle/>
          <a:p>
            <a:r>
              <a:rPr lang="ru-RU" sz="1600" dirty="0"/>
              <a:t>Цель - разработать модели для прогноза модуля упругости при растяжении, прочности при растяжении и соотношения «матрица-наполнитель». Для этого нужно объединить 2 файла. Часть информации (17 строк таблицы способов компоновки композитов) не имеют соответствующих строк в таблице соотношений и свойств используемых компонентов композитов, поэтому были удалены.</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115" y="1800213"/>
            <a:ext cx="10722428" cy="4829188"/>
          </a:xfrm>
        </p:spPr>
      </p:pic>
    </p:spTree>
    <p:extLst>
      <p:ext uri="{BB962C8B-B14F-4D97-AF65-F5344CB8AC3E}">
        <p14:creationId xmlns:p14="http://schemas.microsoft.com/office/powerpoint/2010/main" val="78776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712053"/>
          </a:xfrm>
        </p:spPr>
        <p:txBody>
          <a:bodyPr/>
          <a:lstStyle/>
          <a:p>
            <a:r>
              <a:rPr lang="ru-RU" sz="1600" b="1" dirty="0" smtClean="0"/>
              <a:t>Разведочный анализ данных: </a:t>
            </a:r>
            <a:r>
              <a:rPr lang="ru-RU" sz="1600" dirty="0"/>
              <a:t>п</a:t>
            </a:r>
            <a:r>
              <a:rPr lang="ru-RU" sz="1600" dirty="0" smtClean="0"/>
              <a:t>осмотрим </a:t>
            </a:r>
            <a:r>
              <a:rPr lang="ru-RU" sz="1600" dirty="0"/>
              <a:t>на начальные и конечные </a:t>
            </a:r>
            <a:r>
              <a:rPr lang="ru-RU" sz="1600" dirty="0" smtClean="0"/>
              <a:t>нашего датасета, </a:t>
            </a:r>
            <a:br>
              <a:rPr lang="ru-RU" sz="1600" dirty="0" smtClean="0"/>
            </a:br>
            <a:r>
              <a:rPr lang="ru-RU" sz="1600" dirty="0"/>
              <a:t>п</a:t>
            </a:r>
            <a:r>
              <a:rPr lang="ru-RU" sz="1600" dirty="0" smtClean="0"/>
              <a:t>роверим </a:t>
            </a:r>
            <a:r>
              <a:rPr lang="ru-RU" sz="1600" dirty="0"/>
              <a:t>типы данных в каждом </a:t>
            </a:r>
            <a:r>
              <a:rPr lang="ru-RU" sz="1600" dirty="0" smtClean="0"/>
              <a:t>столбце, поищем пропуски и уникальные значения.</a:t>
            </a:r>
            <a:br>
              <a:rPr lang="ru-RU" sz="1600" dirty="0" smtClean="0"/>
            </a:br>
            <a:r>
              <a:rPr lang="ru-RU" sz="1600" dirty="0"/>
              <a:t/>
            </a:r>
            <a:br>
              <a:rPr lang="ru-RU" sz="1600" dirty="0"/>
            </a:br>
            <a:r>
              <a:rPr lang="ru-RU" sz="1600" dirty="0"/>
              <a:t/>
            </a:r>
            <a:br>
              <a:rPr lang="ru-RU" sz="1600" dirty="0"/>
            </a:br>
            <a:endParaRPr lang="ru-RU" sz="1600" b="1" dirty="0"/>
          </a:p>
        </p:txBody>
      </p:sp>
      <p:pic>
        <p:nvPicPr>
          <p:cNvPr id="5" name="Объект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3198" y="1259706"/>
            <a:ext cx="5068887" cy="2483846"/>
          </a:xfrm>
        </p:spPr>
      </p:pic>
      <p:pic>
        <p:nvPicPr>
          <p:cNvPr id="6" name="Объект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86940" y="1256178"/>
            <a:ext cx="5068887" cy="2581025"/>
          </a:xfrm>
        </p:spPr>
      </p:pic>
      <p:graphicFrame>
        <p:nvGraphicFramePr>
          <p:cNvPr id="7" name="Объект 6"/>
          <p:cNvGraphicFramePr>
            <a:graphicFrameLocks noChangeAspect="1"/>
          </p:cNvGraphicFramePr>
          <p:nvPr>
            <p:extLst>
              <p:ext uri="{D42A27DB-BD31-4B8C-83A1-F6EECF244321}">
                <p14:modId xmlns:p14="http://schemas.microsoft.com/office/powerpoint/2010/main" val="1204473672"/>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spid="_x0000_s1027" name="Точечный рисунок" r:id="rId5" imgW="0" imgH="0" progId="Paint.Picture">
                  <p:embed/>
                </p:oleObj>
              </mc:Choice>
              <mc:Fallback>
                <p:oleObj name="Точечный рисунок" r:id="rId5" imgW="0" imgH="0" progId="Paint.Picture">
                  <p:embed/>
                  <p:pic>
                    <p:nvPicPr>
                      <p:cNvPr id="0" name=""/>
                      <p:cNvPicPr/>
                      <p:nvPr/>
                    </p:nvPicPr>
                    <p:blipFill/>
                    <p:spPr>
                      <a:xfrm>
                        <a:off x="2032000" y="719138"/>
                        <a:ext cx="8128000" cy="5418137"/>
                      </a:xfrm>
                      <a:prstGeom prst="rect">
                        <a:avLst/>
                      </a:prstGeom>
                    </p:spPr>
                  </p:pic>
                </p:oleObj>
              </mc:Fallback>
            </mc:AlternateContent>
          </a:graphicData>
        </a:graphic>
      </p:graphicFrame>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9452" y="3526971"/>
            <a:ext cx="6279439" cy="3063141"/>
          </a:xfrm>
          <a:prstGeom prst="rect">
            <a:avLst/>
          </a:prstGeom>
        </p:spPr>
      </p:pic>
    </p:spTree>
    <p:extLst>
      <p:ext uri="{BB962C8B-B14F-4D97-AF65-F5344CB8AC3E}">
        <p14:creationId xmlns:p14="http://schemas.microsoft.com/office/powerpoint/2010/main" val="3103050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1603374"/>
          </a:xfrm>
        </p:spPr>
        <p:txBody>
          <a:bodyPr/>
          <a:lstStyle/>
          <a:p>
            <a:r>
              <a:rPr lang="ru-RU" sz="1600" dirty="0"/>
              <a:t>Изучим описательную статистику наших данных (максимальное, минимальное, квартили, медиана, стандартное отклонение, среднее значение и т.д.), посмотрим на основные параметры анализа </a:t>
            </a:r>
            <a:r>
              <a:rPr lang="ru-RU" sz="1600" dirty="0" smtClean="0"/>
              <a:t>данных. </a:t>
            </a:r>
            <a:r>
              <a:rPr lang="ru-RU" sz="1600" dirty="0"/>
              <a:t>Описательная статистика содержит по каждому столбцу (по каждой переменной): </a:t>
            </a:r>
            <a:r>
              <a:rPr lang="ru-RU" sz="1600" dirty="0" err="1"/>
              <a:t>count</a:t>
            </a:r>
            <a:r>
              <a:rPr lang="ru-RU" sz="1600" dirty="0"/>
              <a:t> - количество </a:t>
            </a:r>
            <a:r>
              <a:rPr lang="ru-RU" sz="1600" dirty="0" smtClean="0"/>
              <a:t>значений, </a:t>
            </a:r>
            <a:r>
              <a:rPr lang="ru-RU" sz="1600" dirty="0" err="1"/>
              <a:t>mean</a:t>
            </a:r>
            <a:r>
              <a:rPr lang="ru-RU" sz="1600" dirty="0"/>
              <a:t> - среднее </a:t>
            </a:r>
            <a:r>
              <a:rPr lang="ru-RU" sz="1600" dirty="0" smtClean="0"/>
              <a:t>значение, </a:t>
            </a:r>
            <a:r>
              <a:rPr lang="ru-RU" sz="1600" dirty="0" err="1"/>
              <a:t>std</a:t>
            </a:r>
            <a:r>
              <a:rPr lang="ru-RU" sz="1600" dirty="0"/>
              <a:t> - стандартное </a:t>
            </a:r>
            <a:r>
              <a:rPr lang="ru-RU" sz="1600" dirty="0" smtClean="0"/>
              <a:t>отклонение, </a:t>
            </a:r>
            <a:r>
              <a:rPr lang="ru-RU" sz="1600" dirty="0" err="1"/>
              <a:t>min</a:t>
            </a:r>
            <a:r>
              <a:rPr lang="ru-RU" sz="1600" dirty="0"/>
              <a:t> - минимум 25% - верхнее значение первого </a:t>
            </a:r>
            <a:r>
              <a:rPr lang="ru-RU" sz="1600" dirty="0" smtClean="0"/>
              <a:t>квартиля, </a:t>
            </a:r>
            <a:r>
              <a:rPr lang="ru-RU" sz="1600" dirty="0"/>
              <a:t>50% - </a:t>
            </a:r>
            <a:r>
              <a:rPr lang="ru-RU" sz="1600" dirty="0" smtClean="0"/>
              <a:t>медиана, </a:t>
            </a:r>
            <a:r>
              <a:rPr lang="ru-RU" sz="1600" dirty="0"/>
              <a:t>75% - верхнее значение третьего </a:t>
            </a:r>
            <a:r>
              <a:rPr lang="ru-RU" sz="1600" dirty="0" smtClean="0"/>
              <a:t>квартиля, </a:t>
            </a:r>
            <a:r>
              <a:rPr lang="ru-RU" sz="1600" dirty="0" err="1"/>
              <a:t>max</a:t>
            </a:r>
            <a:r>
              <a:rPr lang="ru-RU" sz="1600" dirty="0"/>
              <a:t> - максимум</a:t>
            </a:r>
            <a:endParaRPr lang="ru-RU" sz="16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056092"/>
            <a:ext cx="10409874" cy="4589414"/>
          </a:xfrm>
        </p:spPr>
      </p:pic>
    </p:spTree>
    <p:extLst>
      <p:ext uri="{BB962C8B-B14F-4D97-AF65-F5344CB8AC3E}">
        <p14:creationId xmlns:p14="http://schemas.microsoft.com/office/powerpoint/2010/main" val="120373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722939"/>
          </a:xfrm>
        </p:spPr>
        <p:txBody>
          <a:bodyPr/>
          <a:lstStyle/>
          <a:p>
            <a:r>
              <a:rPr lang="ru-RU" sz="1600" dirty="0"/>
              <a:t>Проверим </a:t>
            </a:r>
            <a:r>
              <a:rPr lang="ru-RU" sz="1600" dirty="0" err="1"/>
              <a:t>датасет</a:t>
            </a:r>
            <a:r>
              <a:rPr lang="ru-RU" sz="1600" dirty="0"/>
              <a:t> на пропущенные  и </a:t>
            </a:r>
            <a:r>
              <a:rPr lang="en-US" sz="1600" dirty="0" smtClean="0"/>
              <a:t> </a:t>
            </a:r>
            <a:r>
              <a:rPr lang="ru-RU" sz="1600" dirty="0" smtClean="0"/>
              <a:t>продублированные данные, для наглядности построим «тепловую карту» распределения пропусков.</a:t>
            </a:r>
            <a:endParaRPr lang="ru-RU" sz="16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6032" y="1861458"/>
            <a:ext cx="6763031" cy="4369038"/>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86986" y="1719944"/>
            <a:ext cx="3847731" cy="4779074"/>
          </a:xfrm>
        </p:spPr>
      </p:pic>
    </p:spTree>
    <p:extLst>
      <p:ext uri="{BB962C8B-B14F-4D97-AF65-F5344CB8AC3E}">
        <p14:creationId xmlns:p14="http://schemas.microsoft.com/office/powerpoint/2010/main" val="384061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2" y="239486"/>
            <a:ext cx="9404722" cy="1121228"/>
          </a:xfrm>
        </p:spPr>
        <p:txBody>
          <a:bodyPr/>
          <a:lstStyle/>
          <a:p>
            <a:pPr algn="just"/>
            <a:r>
              <a:rPr lang="ru-RU" sz="1600" dirty="0"/>
              <a:t>Определим наличие попарной корреляции </a:t>
            </a:r>
            <a:r>
              <a:rPr lang="ru-RU" sz="1600" dirty="0" smtClean="0"/>
              <a:t>столбцов. Вычисляем </a:t>
            </a:r>
            <a:r>
              <a:rPr lang="ru-RU" sz="1600" dirty="0"/>
              <a:t>коэффициенты ранговой корреляции </a:t>
            </a:r>
            <a:r>
              <a:rPr lang="ru-RU" sz="1600" dirty="0" err="1" smtClean="0"/>
              <a:t>Кендалла</a:t>
            </a:r>
            <a:r>
              <a:rPr lang="ru-RU" sz="1600" dirty="0" smtClean="0"/>
              <a:t>, Пирсона, </a:t>
            </a:r>
            <a:r>
              <a:rPr lang="ru-RU" sz="1600" dirty="0" err="1" smtClean="0"/>
              <a:t>Спирмана</a:t>
            </a:r>
            <a:r>
              <a:rPr lang="ru-RU" sz="1600" dirty="0" smtClean="0"/>
              <a:t>. Видим что коэффициенты корреляции там крайне малы. </a:t>
            </a:r>
            <a:endParaRPr lang="ru-RU" sz="1600" dirty="0"/>
          </a:p>
        </p:txBody>
      </p:sp>
      <p:pic>
        <p:nvPicPr>
          <p:cNvPr id="7" name="Объект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3086" y="1810046"/>
            <a:ext cx="5711400" cy="3752554"/>
          </a:xfrm>
        </p:spPr>
      </p:pic>
      <p:pic>
        <p:nvPicPr>
          <p:cNvPr id="8" name="Объект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5742" y="1813825"/>
            <a:ext cx="5714320" cy="3748775"/>
          </a:xfrm>
        </p:spPr>
      </p:pic>
    </p:spTree>
    <p:extLst>
      <p:ext uri="{BB962C8B-B14F-4D97-AF65-F5344CB8AC3E}">
        <p14:creationId xmlns:p14="http://schemas.microsoft.com/office/powerpoint/2010/main" val="3478664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635853"/>
          </a:xfrm>
        </p:spPr>
        <p:txBody>
          <a:bodyPr/>
          <a:lstStyle/>
          <a:p>
            <a:r>
              <a:rPr lang="ru-RU" sz="1600" dirty="0"/>
              <a:t>Проведем визуализацию и анализ. Построим гистограммы распределения каждой из </a:t>
            </a:r>
            <a:r>
              <a:rPr lang="ru-RU" sz="1600" dirty="0" smtClean="0"/>
              <a:t>переменных</a:t>
            </a:r>
            <a:endParaRPr lang="ru-RU" sz="16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1407430"/>
            <a:ext cx="4728124" cy="4667023"/>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21539" y="1516287"/>
            <a:ext cx="6158834" cy="4383770"/>
          </a:xfrm>
        </p:spPr>
      </p:pic>
    </p:spTree>
    <p:extLst>
      <p:ext uri="{BB962C8B-B14F-4D97-AF65-F5344CB8AC3E}">
        <p14:creationId xmlns:p14="http://schemas.microsoft.com/office/powerpoint/2010/main" val="20911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7"/>
            <a:ext cx="9869489" cy="1278111"/>
          </a:xfrm>
        </p:spPr>
        <p:txBody>
          <a:bodyPr/>
          <a:lstStyle/>
          <a:p>
            <a:r>
              <a:rPr lang="ru-RU" sz="1200" dirty="0" err="1" smtClean="0"/>
              <a:t>боксплоты</a:t>
            </a:r>
            <a:r>
              <a:rPr lang="ru-RU" sz="1200" dirty="0" smtClean="0"/>
              <a:t> </a:t>
            </a:r>
            <a:r>
              <a:rPr lang="ru-RU" sz="1200" dirty="0"/>
              <a:t>(несколько разных способов визуализации), диаграммы "ящиков с усами" (несколько вариантов), попарные графики рассеяния точек (несколько вариантов) графики квантиль-квантиль без нормализации и исключения </a:t>
            </a:r>
            <a:r>
              <a:rPr lang="ru-RU" sz="1200" dirty="0" smtClean="0"/>
              <a:t>шумов</a:t>
            </a:r>
            <a:r>
              <a:rPr lang="en-US" sz="1200" dirty="0" smtClean="0"/>
              <a:t>. </a:t>
            </a:r>
            <a:r>
              <a:rPr lang="ru-RU" sz="1200" dirty="0"/>
              <a:t>Т.к. беглый взгляд на общий файл и дополнительный анализ в </a:t>
            </a:r>
            <a:r>
              <a:rPr lang="ru-RU" sz="1200" dirty="0" err="1"/>
              <a:t>excel</a:t>
            </a:r>
            <a:r>
              <a:rPr lang="ru-RU" sz="1200" dirty="0"/>
              <a:t> не дал каких-то явных и бросающихся в глаза закономерностей, то используем разные варианты визуализации в надежде, что получится увидеть какую-то корреляцию</a:t>
            </a:r>
            <a:r>
              <a:rPr lang="ru-RU" sz="1200" dirty="0" smtClean="0"/>
              <a:t>.</a:t>
            </a:r>
            <a:r>
              <a:rPr lang="en-US" sz="1200" dirty="0" smtClean="0"/>
              <a:t> </a:t>
            </a:r>
            <a:r>
              <a:rPr lang="ru-RU" sz="1200" dirty="0"/>
              <a:t>Показатели описательной статистики и визуализация гистограмм и/или диаграмм размаха («ящик с усами») позволяют получить наглядное представление о характерах распределений переменных. Такое частотное распределение показывает, какие именно конкретные значения или диапазоны значений исследуемой переменной встречаются наиболее часто, насколько различаются эти значения, расположено ли большинство наблюдений около среднего значения, является распределение симметричным или асимметричным, </a:t>
            </a:r>
            <a:r>
              <a:rPr lang="ru-RU" sz="1200" dirty="0" err="1"/>
              <a:t>многомодальным</a:t>
            </a:r>
            <a:r>
              <a:rPr lang="ru-RU" sz="1200" dirty="0"/>
              <a:t> (т.е. имеет две или более вершины) или одномодальным и т.д. </a:t>
            </a:r>
            <a:br>
              <a:rPr lang="ru-RU" sz="1200" dirty="0"/>
            </a:br>
            <a:r>
              <a:rPr lang="ru-RU" sz="1200" dirty="0"/>
              <a:t/>
            </a:r>
            <a:br>
              <a:rPr lang="ru-RU" sz="1200" dirty="0"/>
            </a:br>
            <a:endParaRPr lang="ru-RU" sz="12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3342" y="2777551"/>
            <a:ext cx="6246535" cy="3336145"/>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81884" y="2679581"/>
            <a:ext cx="5186495" cy="3336145"/>
          </a:xfrm>
        </p:spPr>
      </p:pic>
    </p:spTree>
    <p:extLst>
      <p:ext uri="{BB962C8B-B14F-4D97-AF65-F5344CB8AC3E}">
        <p14:creationId xmlns:p14="http://schemas.microsoft.com/office/powerpoint/2010/main" val="28257534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200</TotalTime>
  <Words>723</Words>
  <Application>Microsoft Office PowerPoint</Application>
  <PresentationFormat>Широкоэкранный</PresentationFormat>
  <Paragraphs>28</Paragraphs>
  <Slides>20</Slides>
  <Notes>0</Notes>
  <HiddenSlides>0</HiddenSlides>
  <MMClips>0</MMClips>
  <ScaleCrop>false</ScaleCrop>
  <HeadingPairs>
    <vt:vector size="8" baseType="variant">
      <vt:variant>
        <vt:lpstr>Использованные шрифты</vt:lpstr>
      </vt:variant>
      <vt:variant>
        <vt:i4>4</vt:i4>
      </vt:variant>
      <vt:variant>
        <vt:lpstr>Тема</vt:lpstr>
      </vt:variant>
      <vt:variant>
        <vt:i4>1</vt:i4>
      </vt:variant>
      <vt:variant>
        <vt:lpstr>Внедренные серверы OLE</vt:lpstr>
      </vt:variant>
      <vt:variant>
        <vt:i4>1</vt:i4>
      </vt:variant>
      <vt:variant>
        <vt:lpstr>Заголовки слайдов</vt:lpstr>
      </vt:variant>
      <vt:variant>
        <vt:i4>20</vt:i4>
      </vt:variant>
    </vt:vector>
  </HeadingPairs>
  <TitlesOfParts>
    <vt:vector size="26" baseType="lpstr">
      <vt:lpstr>Arial</vt:lpstr>
      <vt:lpstr>Century Gothic</vt:lpstr>
      <vt:lpstr>Times New Roman</vt:lpstr>
      <vt:lpstr>Wingdings 3</vt:lpstr>
      <vt:lpstr>Ион</vt:lpstr>
      <vt:lpstr>Изображение Paintbrush</vt:lpstr>
      <vt:lpstr> 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«Московский государственный технический университет имени Н.Э. Баумана (национальный исследовательский университет)»   ВЫПУСКНАЯ КВАЛИФИКАЦИОННАЯ РАБОТА  по курсу  «Data Science»  </vt:lpstr>
      <vt:lpstr>Начало работы </vt:lpstr>
      <vt:lpstr>Цель - разработать модели для прогноза модуля упругости при растяжении, прочности при растяжении и соотношения «матрица-наполнитель». Для этого нужно объединить 2 файла. Часть информации (17 строк таблицы способов компоновки композитов) не имеют соответствующих строк в таблице соотношений и свойств используемых компонентов композитов, поэтому были удалены.</vt:lpstr>
      <vt:lpstr>Разведочный анализ данных: посмотрим на начальные и конечные нашего датасета,  проверим типы данных в каждом столбце, поищем пропуски и уникальные значения.   </vt:lpstr>
      <vt:lpstr>Изучим описательную статистику наших данных (максимальное, минимальное, квартили, медиана, стандартное отклонение, среднее значение и т.д.), посмотрим на основные параметры анализа данных. Описательная статистика содержит по каждому столбцу (по каждой переменной): count - количество значений, mean - среднее значение, std - стандартное отклонение, min - минимум 25% - верхнее значение первого квартиля, 50% - медиана, 75% - верхнее значение третьего квартиля, max - максимум</vt:lpstr>
      <vt:lpstr>Проверим датасет на пропущенные  и  продублированные данные, для наглядности построим «тепловую карту» распределения пропусков.</vt:lpstr>
      <vt:lpstr>Определим наличие попарной корреляции столбцов. Вычисляем коэффициенты ранговой корреляции Кендалла, Пирсона, Спирмана. Видим что коэффициенты корреляции там крайне малы. </vt:lpstr>
      <vt:lpstr>Проведем визуализацию и анализ. Построим гистограммы распределения каждой из переменных</vt:lpstr>
      <vt:lpstr>боксплоты (несколько разных способов визуализации), диаграммы "ящиков с усами" (несколько вариантов), попарные графики рассеяния точек (несколько вариантов) графики квантиль-квантиль без нормализации и исключения шумов. Т.к. беглый взгляд на общий файл и дополнительный анализ в excel не дал каких-то явных и бросающихся в глаза закономерностей, то используем разные варианты визуализации в надежде, что получится увидеть какую-то корреляцию. Показатели описательной статистики и визуализация гистограмм и/или диаграмм размаха («ящик с усами») позволяют получить наглядное представление о характерах распределений переменных. Такое частотное распределение показывает, какие именно конкретные значения или диапазоны значений исследуемой переменной встречаются наиболее часто, насколько различаются эти значения, расположено ли большинство наблюдений около среднего значения, является распределение симметричным или асимметричным, многомодальным (т.е. имеет две или более вершины) или одномодальным и т.д.   </vt:lpstr>
      <vt:lpstr> По форме распределения можно судить о природе исследуемой переменной (например, бимодальное распределение позволяет предположить, что выборка не является однородной и содержит наблюдения, принадлежащие двум различным множествам, которые в свою очередь нормально распределены).</vt:lpstr>
      <vt:lpstr>Попарные графики рассеяния точек так же не показывают какой-либо зависимости между данными. Зависимость между показателями не линейная, взаимосвязь отсутствует, необходимо использовать несколько показателей. Из графиков можно наблюдать выбросы, потому что некоторые точки располагаются далеко от общего облака. Отсутствие линейной корреляции наверняка подтвердится при построении регрессии.</vt:lpstr>
      <vt:lpstr>Визуализация корреляционной матрицы с помощью тепловой карты. Максимальная корреляция между Плотностью нашивки и углом нашивки и составляет 0.11, что говорит об отсутствии зависимости между этими данными.  Корреляция между всеми параметрами очень близка к 0, что говорит об отсутствии корреляционных связей между переменными.</vt:lpstr>
      <vt:lpstr>Проведем предобработку данных. Вспомним, что пропуски в данных отсутствуют. Значит, сразу приступаем к работе с выбросами. Для удаления выбросов существует 2 основных метода - метод 3-х сигм и межквартильных расстояний. Сравним эти 2 метода. Для достижения отсутствия выбросов используем методы многократно.</vt:lpstr>
      <vt:lpstr>Предобработка данных.  Нормализуем данные. У нас в основном количественные признаки, поэтому можно применить нормализацию (приведение в диапазон от 0 до 1) или стандартизацию (приведение к матожиданию 0, стандартному отклонению 1). Т.к. это в том числе учебная работа, то используем и нормализацию, и стандартизацию. Этап предобработки данных нужен нам и для введенных данных в будущем приложении. </vt:lpstr>
      <vt:lpstr>Стандартизируем данные с помощью  StandardScaler();  Оценим результат, в том числе, на графиках  </vt:lpstr>
      <vt:lpstr>Разработка и обучение моделей для прогноза прочности при растяжении: После всех подготовительных работ переходим к процессу создания, обучения моделей. Мы будем использовать в Python библиотеку Scikit-Learn. В качестве базового уровня предскажем медианное значение цели на обучающем наборе для всех примеров в тестовом наборе. В качестве метрики возьмём среднюю абсолютную ошибку (mae) в прогнозах. Для обучения используем 70 % данных, а для тестирования — 30 %. Первый прогноз построим методом опорных векторов.</vt:lpstr>
      <vt:lpstr>Второй метод – линейной регрессии. Третий – К ближайших соседей. Далее находим гиперпараметры методом GridSearchCV с перекрёстной проверкой с количеством блоков 10. Выводим гиперпараметры для оптимальной модели, подставляем оптимальныне гиперпараметры в модель К ближайших соседей, обучаем модель. Сравниваем результаты предсказания моделей по метрикам MAE, MSE. Аналогично делаем с Модулем упругости при растяжении.   </vt:lpstr>
      <vt:lpstr>Написать нейронную сеть, которая будет рекомендовать   соотношение «матрица – наполнитель». Обучение нейронной сети — это такой процесс, при котором происходит подбор оптимальных параметров модели, с точки зрения минимизации функционала ошибки. Начнём стоить нейронную сеть с помощью класса keras.Sequential. Определим оптимальные параметры, посмотрим на результаты. С помощью KerasClassifier выйдем на наилучшие параметры для нашей нейронной сети и построим окончательную нейросеть.   Обучим и оценим модель, посмотрим на потери, зададим функцию для визуализации факт/прогноз для результатов моделей.       </vt:lpstr>
      <vt:lpstr>Построение второй модели нейросети: Сформируем входы и выход для модели, разобьем на обучающую и тестовую выборки, нормаизуем данные. Построим модель, задав слои, обучим ее. Посмотрим на метрики и потери модели, построим графики потерь тренировочной и тестовой выборок. Построим график результата модели. </vt:lpstr>
      <vt:lpstr>Приложение:  сохранив модель, используем ее для предсказания значения параметра «матрица – наполнитель». Предположительно работающий код приложения и шаблон страницы ввода и получения данных был создан, но рабочего варианта приложения не удалось добиться. Проблема, предположительно  в настройках веб-сервера, не удается запустить службу Apache (я так понял, она не дает открыть локал-хост), что не позволяет открыть адрес http://127.0.0.1:5000/, устанавливаемый Flask по умолчанию для работы приложения.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ВЫПУСКНАЯ КВАЛИФИКАЦИОННАЯ РАБОТА  по курсу  «Data Science»</dc:title>
  <dc:creator>Пользователь</dc:creator>
  <cp:lastModifiedBy>Пользователь</cp:lastModifiedBy>
  <cp:revision>22</cp:revision>
  <dcterms:created xsi:type="dcterms:W3CDTF">2023-04-07T18:02:13Z</dcterms:created>
  <dcterms:modified xsi:type="dcterms:W3CDTF">2023-04-07T21:22:59Z</dcterms:modified>
</cp:coreProperties>
</file>